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119" userDrawn="1">
          <p15:clr>
            <a:srgbClr val="A4A3A4"/>
          </p15:clr>
        </p15:guide>
        <p15:guide id="4" pos="41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DCA63"/>
    <a:srgbClr val="FF8FB4"/>
    <a:srgbClr val="FFD1E0"/>
    <a:srgbClr val="FF9BBC"/>
    <a:srgbClr val="FFC9FF"/>
    <a:srgbClr val="F1D5FF"/>
    <a:srgbClr val="CC66FF"/>
    <a:srgbClr val="D1F1FD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743138-086B-41D6-8819-4DDC9450764B}" v="1" dt="2023-04-28T02:59:48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391" autoAdjust="0"/>
  </p:normalViewPr>
  <p:slideViewPr>
    <p:cSldViewPr snapToGrid="0">
      <p:cViewPr varScale="1">
        <p:scale>
          <a:sx n="76" d="100"/>
          <a:sy n="76" d="100"/>
        </p:scale>
        <p:origin x="3108" y="120"/>
      </p:cViewPr>
      <p:guideLst>
        <p:guide orient="horz" pos="3120"/>
        <p:guide pos="2160"/>
        <p:guide pos="119"/>
        <p:guide pos="41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97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l">
              <a:defRPr sz="1200"/>
            </a:lvl1pPr>
          </a:lstStyle>
          <a:p>
            <a:r>
              <a:rPr kumimoji="1" lang="ja-JP" altLang="en-US"/>
              <a:t>（参考資料２）　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/>
          <a:lstStyle>
            <a:lvl1pPr algn="r">
              <a:defRPr sz="1200"/>
            </a:lvl1pPr>
          </a:lstStyle>
          <a:p>
            <a:fld id="{11035C0A-6A21-427D-A3EB-E8A52BE8FF8D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" y="9440372"/>
            <a:ext cx="2950375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29" tIns="46115" rIns="92229" bIns="46115" rtlCol="0" anchor="b"/>
          <a:lstStyle>
            <a:lvl1pPr algn="r">
              <a:defRPr sz="1200"/>
            </a:lvl1pPr>
          </a:lstStyle>
          <a:p>
            <a:fld id="{C91F2FBD-9738-4CB6-A58A-DC9F14A6E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r>
              <a:rPr kumimoji="1" lang="ja-JP" altLang="en-US"/>
              <a:t>（参考資料２）　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7072B0E7-22FF-4BC1-A758-8F10060C7725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E8CB1C19-52BF-4414-988E-4142549F6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69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979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6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1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7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05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27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3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4F1D-CADF-4750-AFB6-4076E34C72C1}" type="datetimeFigureOut">
              <a:rPr kumimoji="1" lang="ja-JP" altLang="en-US" smtClean="0"/>
              <a:t>2025/5/29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テキスト ボックス 44"/>
          <p:cNvSpPr txBox="1"/>
          <p:nvPr/>
        </p:nvSpPr>
        <p:spPr>
          <a:xfrm>
            <a:off x="25199" y="142179"/>
            <a:ext cx="453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ひとり親のご家庭へ、大切なお知らせ</a:t>
            </a:r>
            <a:endParaRPr kumimoji="1" lang="ja-JP" altLang="en-US" b="1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2" name="角丸四角形 51"/>
          <p:cNvSpPr>
            <a:spLocks/>
          </p:cNvSpPr>
          <p:nvPr/>
        </p:nvSpPr>
        <p:spPr>
          <a:xfrm>
            <a:off x="72000" y="8077200"/>
            <a:ext cx="3390668" cy="1793512"/>
          </a:xfrm>
          <a:prstGeom prst="roundRect">
            <a:avLst>
              <a:gd name="adj" fmla="val 0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bIns="36000" rtlCol="0" anchor="ctr"/>
          <a:lstStyle/>
          <a:p>
            <a:pPr lvl="0">
              <a:lnSpc>
                <a:spcPts val="2000"/>
              </a:lnSpc>
            </a:pP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大鹿村役場　保健福祉課　福祉係</a:t>
            </a:r>
            <a:endParaRPr kumimoji="1" lang="en-US" altLang="ja-JP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endParaRPr kumimoji="1" lang="en-US" altLang="ja-JP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600" b="1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　</a:t>
            </a:r>
            <a:r>
              <a:rPr kumimoji="1" lang="en-US" altLang="ja-JP" sz="160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399-3502</a:t>
            </a: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大河原</a:t>
            </a:r>
            <a:r>
              <a:rPr kumimoji="1" lang="en-US" altLang="ja-JP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354</a:t>
            </a: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番地</a:t>
            </a:r>
            <a:endParaRPr kumimoji="1" lang="en-US" altLang="ja-JP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☎　</a:t>
            </a:r>
            <a:r>
              <a:rPr kumimoji="1" lang="en-US" altLang="ja-JP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0265-48-5701</a:t>
            </a:r>
          </a:p>
          <a:p>
            <a:pPr lvl="0">
              <a:lnSpc>
                <a:spcPts val="2000"/>
              </a:lnSpc>
            </a:pP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✉　</a:t>
            </a:r>
            <a:r>
              <a:rPr kumimoji="1" lang="en-US" altLang="ja-JP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fukusi@vill.ooshika.lg.jp</a:t>
            </a:r>
          </a:p>
          <a:p>
            <a:pPr lvl="0">
              <a:lnSpc>
                <a:spcPts val="2000"/>
              </a:lnSpc>
            </a:pP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受付時間：平日</a:t>
            </a:r>
            <a:r>
              <a:rPr kumimoji="1" lang="en-US" altLang="ja-JP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8:30</a:t>
            </a:r>
            <a:r>
              <a:rPr kumimoji="1" lang="ja-JP" altLang="en-US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600" b="1" dirty="0">
                <a:ln w="6600">
                  <a:noFill/>
                  <a:prstDash val="solid"/>
                </a:ln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17:30</a:t>
            </a:r>
            <a:endParaRPr kumimoji="1" lang="ja-JP" altLang="en-US" sz="1600" b="1" dirty="0">
              <a:ln w="6600">
                <a:noFill/>
                <a:prstDash val="solid"/>
              </a:ln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角丸四角形 18"/>
          <p:cNvSpPr>
            <a:spLocks/>
          </p:cNvSpPr>
          <p:nvPr/>
        </p:nvSpPr>
        <p:spPr>
          <a:xfrm>
            <a:off x="1" y="2183116"/>
            <a:ext cx="6876000" cy="756000"/>
          </a:xfrm>
          <a:prstGeom prst="roundRect">
            <a:avLst>
              <a:gd name="adj" fmla="val 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lvl="0" algn="ctr"/>
            <a:r>
              <a:rPr kumimoji="1"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公的年金給付等受給者及び家計急変者に対する給付金</a:t>
            </a:r>
            <a:endParaRPr kumimoji="1" lang="en-US" altLang="ja-JP" sz="20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lvl="0" algn="ctr"/>
            <a:r>
              <a:rPr kumimoji="1" lang="en-US" altLang="ja-JP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ひとり親世帯分</a:t>
            </a:r>
            <a:r>
              <a:rPr kumimoji="1" lang="en-US" altLang="ja-JP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20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対象者のみなさまへ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7393" y="3019500"/>
            <a:ext cx="6676209" cy="396000"/>
            <a:chOff x="87393" y="2448000"/>
            <a:chExt cx="6676209" cy="396000"/>
          </a:xfrm>
        </p:grpSpPr>
        <p:sp>
          <p:nvSpPr>
            <p:cNvPr id="31" name="角丸四角形 30"/>
            <p:cNvSpPr/>
            <p:nvPr/>
          </p:nvSpPr>
          <p:spPr>
            <a:xfrm>
              <a:off x="267394" y="2448000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pPr marL="393700" lvl="0" indent="-393700"/>
              <a:r>
                <a:rPr kumimoji="1" lang="ja-JP" altLang="en-US" sz="20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１．支給対象者</a:t>
              </a:r>
              <a:endParaRPr kumimoji="1" lang="ja-JP" altLang="en-US" sz="2000" dirty="0">
                <a:solidFill>
                  <a:srgbClr val="FF9BBC"/>
                </a:solidFill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87393" y="2448000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24" name="正方形/長方形 23"/>
          <p:cNvSpPr/>
          <p:nvPr/>
        </p:nvSpPr>
        <p:spPr>
          <a:xfrm>
            <a:off x="4326500" y="4422603"/>
            <a:ext cx="6691602" cy="800219"/>
          </a:xfrm>
          <a:prstGeom prst="rect">
            <a:avLst/>
          </a:prstGeom>
        </p:spPr>
        <p:txBody>
          <a:bodyPr wrap="square" lIns="72000" tIns="36000" rIns="72000" bIns="36000">
            <a:noAutofit/>
          </a:bodyPr>
          <a:lstStyle/>
          <a:p>
            <a:endParaRPr kumimoji="1"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2001" y="5458830"/>
            <a:ext cx="669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18064" y="4746730"/>
            <a:ext cx="6679237" cy="487059"/>
          </a:xfrm>
          <a:prstGeom prst="rect">
            <a:avLst/>
          </a:prstGeom>
          <a:noFill/>
        </p:spPr>
        <p:txBody>
          <a:bodyPr wrap="square" lIns="108000" tIns="108000" rIns="108000" bIns="36000" rtlCol="0" anchor="ctr" anchorCtr="0">
            <a:noAutofit/>
          </a:bodyPr>
          <a:lstStyle/>
          <a:p>
            <a:pPr algn="ctr"/>
            <a:endParaRPr kumimoji="1" lang="ja-JP" altLang="en-US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-9001" y="7737362"/>
            <a:ext cx="3700268" cy="3144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355600" lvl="0" indent="-355600">
              <a:spcBef>
                <a:spcPts val="600"/>
              </a:spcBef>
            </a:pPr>
            <a:r>
              <a:rPr kumimoji="1"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＊お問い合わせ（電話・メール）</a:t>
            </a:r>
            <a:endParaRPr kumimoji="1"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72000" y="3505291"/>
            <a:ext cx="6722500" cy="1401297"/>
          </a:xfrm>
          <a:prstGeom prst="roundRect">
            <a:avLst>
              <a:gd name="adj" fmla="val 7264"/>
            </a:avLst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bIns="72000" rtlCol="0" anchor="ctr" anchorCtr="0"/>
          <a:lstStyle/>
          <a:p>
            <a:pPr marL="180000" lvl="0" indent="-457200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■</a:t>
            </a:r>
            <a:r>
              <a: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児童扶養手当の全部又は一部を受給しておらず、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一定の要件を満たす方（公的年金給付等受給者）</a:t>
            </a:r>
            <a:endParaRPr kumimoji="1" lang="en-US" altLang="ja-JP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■ 食費等の物価高騰の影響を受けて家計が急変している方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indent="-457200"/>
            <a:r>
              <a:rPr kumimoji="1" lang="ja-JP" altLang="en-US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（家計急変者）</a:t>
            </a:r>
            <a:endParaRPr kumimoji="1" lang="en-US" altLang="ja-JP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3" name="グループ化 12"/>
          <p:cNvGrpSpPr/>
          <p:nvPr/>
        </p:nvGrpSpPr>
        <p:grpSpPr>
          <a:xfrm>
            <a:off x="87392" y="5048980"/>
            <a:ext cx="6676209" cy="396000"/>
            <a:chOff x="87392" y="6371797"/>
            <a:chExt cx="6676209" cy="396000"/>
          </a:xfrm>
        </p:grpSpPr>
        <p:sp>
          <p:nvSpPr>
            <p:cNvPr id="40" name="角丸四角形 39"/>
            <p:cNvSpPr/>
            <p:nvPr/>
          </p:nvSpPr>
          <p:spPr>
            <a:xfrm>
              <a:off x="267393" y="6371797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108000" rtlCol="0" anchor="ctr"/>
            <a:lstStyle/>
            <a:p>
              <a:pPr marL="393700" lvl="0" indent="-393700"/>
              <a:r>
                <a:rPr kumimoji="1" lang="ja-JP" altLang="en-US" sz="2000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２．支給額</a:t>
              </a:r>
              <a:endParaRPr kumimoji="1" lang="ja-JP" altLang="en-US" sz="2000" dirty="0">
                <a:solidFill>
                  <a:srgbClr val="FF9BBC"/>
                </a:solidFill>
              </a:endParaRPr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87392" y="6371797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38" name="角丸四角形 37"/>
          <p:cNvSpPr/>
          <p:nvPr/>
        </p:nvSpPr>
        <p:spPr>
          <a:xfrm>
            <a:off x="72000" y="5557592"/>
            <a:ext cx="6732000" cy="504000"/>
          </a:xfrm>
          <a:prstGeom prst="roundRect">
            <a:avLst/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lvl="0" algn="ctr"/>
            <a:r>
              <a:rPr kumimoji="1" lang="ja-JP" altLang="en-US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児童１人当たり一律</a:t>
            </a:r>
            <a:r>
              <a:rPr kumimoji="1" lang="ja-JP" altLang="en-US" sz="2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28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万円</a:t>
            </a:r>
            <a:endParaRPr kumimoji="1" lang="ja-JP" altLang="en-US" sz="2800" dirty="0"/>
          </a:p>
        </p:txBody>
      </p:sp>
      <p:grpSp>
        <p:nvGrpSpPr>
          <p:cNvPr id="20" name="グループ化 19"/>
          <p:cNvGrpSpPr/>
          <p:nvPr/>
        </p:nvGrpSpPr>
        <p:grpSpPr>
          <a:xfrm>
            <a:off x="3537474" y="8077200"/>
            <a:ext cx="3300933" cy="1793512"/>
            <a:chOff x="21633" y="6431744"/>
            <a:chExt cx="3455214" cy="1766640"/>
          </a:xfrm>
        </p:grpSpPr>
        <p:sp>
          <p:nvSpPr>
            <p:cNvPr id="21" name="正方形/長方形 20"/>
            <p:cNvSpPr/>
            <p:nvPr/>
          </p:nvSpPr>
          <p:spPr>
            <a:xfrm>
              <a:off x="21633" y="6431744"/>
              <a:ext cx="3455214" cy="1766640"/>
            </a:xfrm>
            <a:prstGeom prst="rect">
              <a:avLst/>
            </a:prstGeom>
            <a:solidFill>
              <a:srgbClr val="FFE7E7"/>
            </a:solidFill>
            <a:ln w="57150" cmpd="dbl">
              <a:solidFill>
                <a:srgbClr val="C0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45700" rIns="0" bIns="45700" spcCol="0" rtlCol="0" anchor="ctr"/>
            <a:lstStyle/>
            <a:p>
              <a:pPr algn="ctr" defTabSz="1474670"/>
              <a:endParaRPr lang="ja-JP" altLang="en-US" dirty="0">
                <a:solidFill>
                  <a:prstClr val="white"/>
                </a:solidFill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733518" y="6528932"/>
              <a:ext cx="2679930" cy="494518"/>
            </a:xfrm>
            <a:prstGeom prst="rect">
              <a:avLst/>
            </a:prstGeom>
            <a:noFill/>
          </p:spPr>
          <p:txBody>
            <a:bodyPr wrap="square" lIns="35989" tIns="35989" rIns="35989" bIns="35989" rtlCol="0" anchor="ctr" anchorCtr="0">
              <a:noAutofit/>
            </a:bodyPr>
            <a:lstStyle/>
            <a:p>
              <a:pPr defTabSz="1474670">
                <a:lnSpc>
                  <a:spcPts val="1400"/>
                </a:lnSpc>
              </a:pPr>
              <a:r>
                <a:rPr lang="ja-JP" altLang="en-US" sz="1200" b="1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特別給付金の</a:t>
              </a:r>
              <a:r>
                <a:rPr lang="ja-JP" altLang="en-US" sz="1200" b="1" dirty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“振り込め詐欺”や</a:t>
              </a:r>
              <a:endParaRPr lang="en-US" altLang="ja-JP" sz="1200" b="1" dirty="0">
                <a:solidFill>
                  <a:srgbClr val="C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defTabSz="1474670">
                <a:lnSpc>
                  <a:spcPts val="1400"/>
                </a:lnSpc>
              </a:pPr>
              <a:r>
                <a:rPr lang="ja-JP" altLang="en-US" sz="1200" b="1" dirty="0">
                  <a:solidFill>
                    <a:srgbClr val="C00000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“個人情報の詐取”</a:t>
              </a:r>
              <a:r>
                <a:rPr lang="ja-JP" altLang="en-US" sz="1200" b="1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にご注意ください。　</a:t>
              </a:r>
            </a:p>
          </p:txBody>
        </p:sp>
        <p:grpSp>
          <p:nvGrpSpPr>
            <p:cNvPr id="23" name="グループ化 22"/>
            <p:cNvGrpSpPr/>
            <p:nvPr/>
          </p:nvGrpSpPr>
          <p:grpSpPr>
            <a:xfrm>
              <a:off x="148430" y="6556121"/>
              <a:ext cx="521690" cy="453645"/>
              <a:chOff x="91624" y="156412"/>
              <a:chExt cx="856969" cy="856961"/>
            </a:xfrm>
          </p:grpSpPr>
          <p:sp>
            <p:nvSpPr>
              <p:cNvPr id="26" name="円/楕円 59"/>
              <p:cNvSpPr>
                <a:spLocks noChangeAspect="1"/>
              </p:cNvSpPr>
              <p:nvPr/>
            </p:nvSpPr>
            <p:spPr>
              <a:xfrm>
                <a:off x="91624" y="156412"/>
                <a:ext cx="856969" cy="856961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88697" tIns="44348" rIns="88697" bIns="44348" spcCol="0" rtlCol="0" anchor="ctr"/>
              <a:lstStyle/>
              <a:p>
                <a:pPr algn="ctr" defTabSz="1474670"/>
                <a:endParaRPr lang="ja-JP" altLang="en-US" sz="2000" dirty="0">
                  <a:solidFill>
                    <a:prstClr val="white"/>
                  </a:solidFill>
                </a:endParaRPr>
              </a:p>
            </p:txBody>
          </p:sp>
          <p:pic>
            <p:nvPicPr>
              <p:cNvPr id="27" name="図 26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43625" y="266733"/>
                <a:ext cx="228378" cy="656156"/>
              </a:xfrm>
              <a:prstGeom prst="rect">
                <a:avLst/>
              </a:prstGeom>
            </p:spPr>
          </p:pic>
        </p:grpSp>
        <p:sp>
          <p:nvSpPr>
            <p:cNvPr id="25" name="テキスト ボックス 24"/>
            <p:cNvSpPr txBox="1"/>
            <p:nvPr/>
          </p:nvSpPr>
          <p:spPr>
            <a:xfrm>
              <a:off x="148430" y="7118699"/>
              <a:ext cx="3215931" cy="952685"/>
            </a:xfrm>
            <a:prstGeom prst="rect">
              <a:avLst/>
            </a:prstGeom>
            <a:noFill/>
          </p:spPr>
          <p:txBody>
            <a:bodyPr wrap="square" lIns="40238" tIns="52676" rIns="40238" bIns="52676" rtlCol="0" anchor="ctr" anchorCtr="0">
              <a:noAutofit/>
            </a:bodyPr>
            <a:lstStyle/>
            <a:p>
              <a:pPr defTabSz="1474670">
                <a:lnSpc>
                  <a:spcPts val="1600"/>
                </a:lnSpc>
                <a:spcBef>
                  <a:spcPts val="600"/>
                </a:spcBef>
              </a:pPr>
              <a:r>
                <a:rPr lang="ja-JP" altLang="en-US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 ご自宅や職場などに都道府県・市区町村やこども家庭庁（の職員）などをかたった不審な電話や郵便があった場合は、お住まいの市区町村や最寄りの警察署（または警察相談専用電話</a:t>
              </a:r>
              <a:r>
                <a:rPr lang="en-US" altLang="ja-JP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(#9110)</a:t>
              </a:r>
              <a:r>
                <a:rPr lang="ja-JP" altLang="en-US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）に</a:t>
              </a:r>
              <a:r>
                <a:rPr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ご</a:t>
              </a:r>
              <a:r>
                <a:rPr lang="ja-JP" altLang="en-US" sz="1200" dirty="0">
                  <a:solidFill>
                    <a:prstClr val="black"/>
                  </a:solidFill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連絡ください。</a:t>
              </a:r>
            </a:p>
          </p:txBody>
        </p:sp>
      </p:grpSp>
      <p:sp>
        <p:nvSpPr>
          <p:cNvPr id="28" name="角丸四角形 27"/>
          <p:cNvSpPr>
            <a:spLocks/>
          </p:cNvSpPr>
          <p:nvPr/>
        </p:nvSpPr>
        <p:spPr>
          <a:xfrm>
            <a:off x="0" y="529714"/>
            <a:ext cx="6871065" cy="1656000"/>
          </a:xfrm>
          <a:prstGeom prst="roundRect">
            <a:avLst>
              <a:gd name="adj" fmla="val 0"/>
            </a:avLst>
          </a:prstGeom>
          <a:solidFill>
            <a:srgbClr val="FF3300">
              <a:alpha val="89804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216000" bIns="108000" rtlCol="0" anchor="ctr"/>
          <a:lstStyle/>
          <a:p>
            <a:pPr algn="ctr">
              <a:lnSpc>
                <a:spcPts val="4000"/>
              </a:lnSpc>
            </a:pPr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長野県子育て世帯生活支援</a:t>
            </a:r>
            <a:endParaRPr kumimoji="1"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特別給付金（ひとり親世帯分）</a:t>
            </a:r>
            <a:endParaRPr kumimoji="1" lang="en-US" altLang="ja-JP" sz="3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000"/>
              </a:lnSpc>
            </a:pPr>
            <a:r>
              <a:rPr kumimoji="1" lang="ja-JP" alt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のご案内</a:t>
            </a:r>
          </a:p>
        </p:txBody>
      </p:sp>
      <p:grpSp>
        <p:nvGrpSpPr>
          <p:cNvPr id="29" name="グループ化 28"/>
          <p:cNvGrpSpPr/>
          <p:nvPr/>
        </p:nvGrpSpPr>
        <p:grpSpPr>
          <a:xfrm>
            <a:off x="72000" y="6135186"/>
            <a:ext cx="6676209" cy="396000"/>
            <a:chOff x="87393" y="2448000"/>
            <a:chExt cx="6676209" cy="396000"/>
          </a:xfrm>
        </p:grpSpPr>
        <p:sp>
          <p:nvSpPr>
            <p:cNvPr id="30" name="角丸四角形 29"/>
            <p:cNvSpPr/>
            <p:nvPr/>
          </p:nvSpPr>
          <p:spPr>
            <a:xfrm>
              <a:off x="267394" y="2448000"/>
              <a:ext cx="6496208" cy="396000"/>
            </a:xfrm>
            <a:prstGeom prst="roundRect">
              <a:avLst>
                <a:gd name="adj" fmla="val 0"/>
              </a:avLst>
            </a:prstGeom>
            <a:solidFill>
              <a:srgbClr val="D1F1FD"/>
            </a:solidFill>
            <a:ln w="2857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93700" lvl="0" indent="-393700"/>
              <a:r>
                <a:rPr kumimoji="1" lang="ja-JP" altLang="en-US" b="1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３．給付金の支給手続き</a:t>
              </a:r>
              <a:endParaRPr kumimoji="1" lang="ja-JP" altLang="en-US" dirty="0">
                <a:solidFill>
                  <a:srgbClr val="FF9BBC"/>
                </a:solidFill>
              </a:endParaRPr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87393" y="2448000"/>
              <a:ext cx="180000" cy="396000"/>
            </a:xfrm>
            <a:prstGeom prst="rect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solidFill>
                  <a:srgbClr val="92D050"/>
                </a:solidFill>
              </a:endParaRPr>
            </a:p>
          </p:txBody>
        </p:sp>
      </p:grpSp>
      <p:sp>
        <p:nvSpPr>
          <p:cNvPr id="37" name="テキスト ボックス 36"/>
          <p:cNvSpPr txBox="1"/>
          <p:nvPr/>
        </p:nvSpPr>
        <p:spPr>
          <a:xfrm>
            <a:off x="177392" y="6600048"/>
            <a:ext cx="6480000" cy="984097"/>
          </a:xfrm>
          <a:prstGeom prst="rect">
            <a:avLst/>
          </a:prstGeom>
          <a:noFill/>
        </p:spPr>
        <p:txBody>
          <a:bodyPr wrap="square" lIns="72000" tIns="72000" rIns="72000" bIns="72000" rtlCol="0" anchor="ctr">
            <a:spAutoFit/>
          </a:bodyPr>
          <a:lstStyle/>
          <a:p>
            <a:pPr marL="180000" lvl="0" indent="-457200"/>
            <a:r>
              <a:rPr kumimoji="1" lang="ja-JP" altLang="en-US" sz="16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▶ 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申請書及び添付書類を</a:t>
            </a:r>
            <a:endParaRPr kumimoji="1" lang="en-US" altLang="ja-JP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80000" lvl="0" indent="-457200"/>
            <a:r>
              <a:rPr kumimoji="1"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お住まいの町村役場でご提出ください</a:t>
            </a: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kumimoji="1" lang="en-US" altLang="ja-JP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177800" indent="-177800">
              <a:spcBef>
                <a:spcPts val="300"/>
              </a:spcBef>
            </a:pPr>
            <a:r>
              <a:rPr kumimoji="1"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（申請期限：令和７年８月末日）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E40DCF7-DBD0-B466-4AF5-35A1C2A785CE}"/>
              </a:ext>
            </a:extLst>
          </p:cNvPr>
          <p:cNvSpPr txBox="1"/>
          <p:nvPr/>
        </p:nvSpPr>
        <p:spPr>
          <a:xfrm>
            <a:off x="7134651" y="3342216"/>
            <a:ext cx="2806700" cy="1754326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赤字括弧の文言については、各自治体において記載有無をご判断ください。</a:t>
            </a:r>
            <a:endParaRPr kumimoji="1" lang="en-US" altLang="ja-JP" dirty="0">
              <a:solidFill>
                <a:schemeClr val="bg1"/>
              </a:solidFill>
            </a:endParaRPr>
          </a:p>
          <a:p>
            <a:r>
              <a:rPr kumimoji="1" lang="ja-JP" altLang="en-US" dirty="0">
                <a:solidFill>
                  <a:schemeClr val="bg1"/>
                </a:solidFill>
              </a:rPr>
              <a:t>ご記載される場合には、赤字括弧を外してください。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38009778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A684EF945142F4F8E19B7702DEEB246" ma:contentTypeVersion="9" ma:contentTypeDescription="新しいドキュメントを作成します。" ma:contentTypeScope="" ma:versionID="dc708cca2a448875e1fbb0f0eae51d17">
  <xsd:schema xmlns:xsd="http://www.w3.org/2001/XMLSchema" xmlns:xs="http://www.w3.org/2001/XMLSchema" xmlns:p="http://schemas.microsoft.com/office/2006/metadata/properties" xmlns:ns2="683158a2-9d06-4ce6-bd6b-0794883ee101" xmlns:ns3="678a2489-fa4b-4df7-931e-168db4fd1dd7" targetNamespace="http://schemas.microsoft.com/office/2006/metadata/properties" ma:root="true" ma:fieldsID="d8f1bd4788accfc9e2ec93e85ae1ba2d" ns2:_="" ns3:_="">
    <xsd:import namespace="683158a2-9d06-4ce6-bd6b-0794883ee101"/>
    <xsd:import namespace="678a2489-fa4b-4df7-931e-168db4fd1d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158a2-9d06-4ce6-bd6b-0794883ee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8a2489-fa4b-4df7-931e-168db4fd1dd7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76552390-e3a5-4022-950d-f93bb380104d}" ma:internalName="TaxCatchAll" ma:showField="CatchAllData" ma:web="678a2489-fa4b-4df7-931e-168db4fd1dd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83158a2-9d06-4ce6-bd6b-0794883ee101">
      <Terms xmlns="http://schemas.microsoft.com/office/infopath/2007/PartnerControls"/>
    </lcf76f155ced4ddcb4097134ff3c332f>
    <TaxCatchAll xmlns="678a2489-fa4b-4df7-931e-168db4fd1dd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DA20DF-7E8A-4EB1-BB44-F069227E57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83158a2-9d06-4ce6-bd6b-0794883ee101"/>
    <ds:schemaRef ds:uri="678a2489-fa4b-4df7-931e-168db4fd1dd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192996-547A-4B3A-897D-61D5B5255564}">
  <ds:schemaRefs>
    <ds:schemaRef ds:uri="http://purl.org/dc/dcmitype/"/>
    <ds:schemaRef ds:uri="683158a2-9d06-4ce6-bd6b-0794883ee10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elements/1.1/"/>
    <ds:schemaRef ds:uri="678a2489-fa4b-4df7-931e-168db4fd1dd7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3AF76702-96ED-428C-856B-9BAB8FA2B05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6523</TotalTime>
  <Words>287</Words>
  <Application>Microsoft Office PowerPoint</Application>
  <PresentationFormat>A4 210 x 297 mm</PresentationFormat>
  <Paragraphs>30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メイリオ</vt:lpstr>
      <vt:lpstr>游ゴシック</vt:lpstr>
      <vt:lpstr>Arial</vt:lpstr>
      <vt:lpstr>Calibri</vt:lpstr>
      <vt:lpstr>Calibri Light</vt:lpstr>
      <vt:lpstr>Office Theme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矢澤　雅弘(子ども･子育て本部)</dc:creator>
  <cp:lastModifiedBy>JWS2231</cp:lastModifiedBy>
  <cp:revision>443</cp:revision>
  <cp:lastPrinted>2025-05-29T04:49:39Z</cp:lastPrinted>
  <dcterms:created xsi:type="dcterms:W3CDTF">2020-04-07T04:57:46Z</dcterms:created>
  <dcterms:modified xsi:type="dcterms:W3CDTF">2025-05-29T04:53:43Z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0x010100AA684EF945142F4F8E19B7702DEEB246</vt:lpwstr>
  </property>
  <property fmtid="{D5CDD505-2E9C-101B-9397-08002B2CF9AE}" pid="3" name="MediaServiceImageTags">
    <vt:lpwstr/>
  </property>
</Properties>
</file>